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3" r:id="rId2"/>
    <p:sldId id="275" r:id="rId3"/>
    <p:sldId id="279" r:id="rId4"/>
    <p:sldId id="278" r:id="rId5"/>
    <p:sldId id="270" r:id="rId6"/>
    <p:sldId id="277" r:id="rId7"/>
    <p:sldId id="281" r:id="rId8"/>
    <p:sldId id="285" r:id="rId9"/>
    <p:sldId id="284" r:id="rId10"/>
    <p:sldId id="286" r:id="rId11"/>
    <p:sldId id="287" r:id="rId12"/>
    <p:sldId id="288" r:id="rId13"/>
    <p:sldId id="297" r:id="rId14"/>
    <p:sldId id="298" r:id="rId15"/>
    <p:sldId id="299" r:id="rId16"/>
    <p:sldId id="292" r:id="rId17"/>
    <p:sldId id="291" r:id="rId18"/>
    <p:sldId id="293" r:id="rId19"/>
    <p:sldId id="294" r:id="rId20"/>
    <p:sldId id="295" r:id="rId21"/>
    <p:sldId id="296" r:id="rId22"/>
    <p:sldId id="276" r:id="rId23"/>
    <p:sldId id="283" r:id="rId24"/>
  </p:sldIdLst>
  <p:sldSz cx="12192000" cy="6858000"/>
  <p:notesSz cx="6858000" cy="9144000"/>
  <p:embeddedFontLst>
    <p:embeddedFont>
      <p:font typeface="나눔스퀘어" panose="020B0600000101010101" pitchFamily="50" charset="-127"/>
      <p:regular r:id="rId26"/>
    </p:embeddedFont>
    <p:embeddedFont>
      <p:font typeface="맑은 고딕 Semilight" panose="020B0502040204020203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HY나무L" panose="02030600000101010101" pitchFamily="18" charset="-127"/>
      <p:regular r:id="rId30"/>
    </p:embeddedFont>
    <p:embeddedFont>
      <p:font typeface="Microsoft JhengHei UI Light" panose="020B0304030504040204" pitchFamily="34" charset="-120"/>
      <p:regular r:id="rId31"/>
    </p:embeddedFont>
    <p:embeddedFont>
      <p:font typeface="나눔바른고딕 UltraLight" panose="020B0603020101020101" pitchFamily="50" charset="-127"/>
      <p:regular r:id="rId32"/>
    </p:embeddedFont>
    <p:embeddedFont>
      <p:font typeface="나눔바른고딕 Light" panose="020B0603020101020101" pitchFamily="50" charset="-127"/>
      <p:regular r:id="rId33"/>
    </p:embeddedFont>
    <p:embeddedFont>
      <p:font typeface="나눔스퀘어 ExtraBold" panose="020B0600000101010101" pitchFamily="50" charset="-127"/>
      <p:bold r:id="rId34"/>
    </p:embeddedFont>
    <p:embeddedFont>
      <p:font typeface="08서울남산체 L" panose="02020603020101020101" pitchFamily="18" charset="-127"/>
      <p:regular r:id="rId35"/>
    </p:embeddedFont>
    <p:embeddedFont>
      <p:font typeface="나눔스퀘어 Bold" panose="020B0600000101010101" pitchFamily="50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FA"/>
    <a:srgbClr val="FAF7F3"/>
    <a:srgbClr val="C8EA20"/>
    <a:srgbClr val="C2EA01"/>
    <a:srgbClr val="BDE700"/>
    <a:srgbClr val="64DD5E"/>
    <a:srgbClr val="4CDA86"/>
    <a:srgbClr val="1CD7D9"/>
    <a:srgbClr val="00D0FE"/>
    <a:srgbClr val="71C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87558" autoAdjust="0"/>
  </p:normalViewPr>
  <p:slideViewPr>
    <p:cSldViewPr snapToGrid="0">
      <p:cViewPr>
        <p:scale>
          <a:sx n="50" d="100"/>
          <a:sy n="50" d="100"/>
        </p:scale>
        <p:origin x="33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  <a:p>
            <a:r>
              <a:rPr lang="en-US" altLang="ko-KR" smtClean="0"/>
              <a:t> </a:t>
            </a:r>
            <a:r>
              <a:rPr lang="ko-KR" altLang="en-US" smtClean="0"/>
              <a:t>특정키워드를이용하여 인식함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스케일을 가장 크게 한다면</a:t>
            </a:r>
            <a:endParaRPr lang="en-US" altLang="ko-KR" smtClean="0"/>
          </a:p>
          <a:p>
            <a:r>
              <a:rPr lang="ko-KR" altLang="en-US" smtClean="0"/>
              <a:t>출발점과 목적지를 정하여 자율주행하도록 함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음성인식을 기능적으로 할지 주행적으로 할지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잠금기능은 크게 필요없음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3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모드 일 경우 자기 자신과 멀어지면 알림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정지모드 일 경우 정해진 좌표 이탈 알림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숙소에 놓았을경우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l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OFF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알림이안울림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6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E5E3-D750-4645-81A9-3451ECD2793C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2399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43992" y="5657850"/>
            <a:ext cx="514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가까이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장애물을 인식</a:t>
            </a:r>
          </a:p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장애물을 피하거나 멈춤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8982" y="1057200"/>
            <a:ext cx="2590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2" descr="로봇청소기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05268" y="2015327"/>
            <a:ext cx="4077447" cy="2846345"/>
            <a:chOff x="1075124" y="1826641"/>
            <a:chExt cx="4814325" cy="3360738"/>
          </a:xfrm>
        </p:grpSpPr>
        <p:pic>
          <p:nvPicPr>
            <p:cNvPr id="4104" name="Picture 8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1"/>
            <a:stretch/>
          </p:blipFill>
          <p:spPr bwMode="auto">
            <a:xfrm>
              <a:off x="1091000" y="1826641"/>
              <a:ext cx="4798449" cy="336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075124" y="1981200"/>
              <a:ext cx="1685925" cy="1257300"/>
            </a:xfrm>
            <a:prstGeom prst="rect">
              <a:avLst/>
            </a:prstGeom>
            <a:solidFill>
              <a:srgbClr val="FA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15" y="2536359"/>
            <a:ext cx="4084203" cy="2325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84696" y="2032174"/>
            <a:ext cx="158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원리</a:t>
            </a:r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7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2399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2478" y="5690275"/>
            <a:ext cx="783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직접 음성을 인식하여 자동으로 주행함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수동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모드로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돌려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자동하면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나한테옴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stop,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경보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울려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7107" y="1057200"/>
            <a:ext cx="198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주행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681843"/>
            <a:ext cx="6032954" cy="3447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7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2399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9618" y="5760134"/>
            <a:ext cx="378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주행모드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 모드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OFF)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4157" y="1057200"/>
            <a:ext cx="3586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도난시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 위치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5" y="5760134"/>
            <a:ext cx="4105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좌표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항시 보여줌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31" y="2459088"/>
            <a:ext cx="4855027" cy="2722512"/>
          </a:xfrm>
          <a:prstGeom prst="rect">
            <a:avLst/>
          </a:prstGeom>
        </p:spPr>
      </p:pic>
      <p:sp>
        <p:nvSpPr>
          <p:cNvPr id="15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 descr="알림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18" y="2433307"/>
            <a:ext cx="4447012" cy="272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4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1" y="691558"/>
            <a:ext cx="10361083" cy="575366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6" y="430453"/>
            <a:ext cx="3295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 및 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49" y="2622060"/>
            <a:ext cx="2962052" cy="3209924"/>
          </a:xfrm>
          <a:prstGeom prst="rect">
            <a:avLst/>
          </a:prstGeom>
        </p:spPr>
      </p:pic>
      <p:pic>
        <p:nvPicPr>
          <p:cNvPr id="8" name="Picture 2" descr="갤럭시s8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62" y="1684281"/>
            <a:ext cx="2607026" cy="93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98403"/>
              </p:ext>
            </p:extLst>
          </p:nvPr>
        </p:nvGraphicFramePr>
        <p:xfrm>
          <a:off x="4927348" y="1582304"/>
          <a:ext cx="6317259" cy="4337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242"/>
                <a:gridCol w="4660017"/>
              </a:tblGrid>
              <a:tr h="27069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구분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갤럭시 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S8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03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 및 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64" y="1622774"/>
            <a:ext cx="2484847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9364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1.8.5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20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24375"/>
            <a:ext cx="2760942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3175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STUDIO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6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1538287"/>
            <a:ext cx="10350522" cy="4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9" y="1641474"/>
            <a:ext cx="10576133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93441" y="430453"/>
            <a:ext cx="23688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4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18327" y="-38910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54016" y="-4"/>
            <a:ext cx="8267168" cy="6859488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7382484" y="1931630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배경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개대효과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07716" y="187007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95184" y="3140569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주제 및 연구 사례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사례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07716" y="307901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95184" y="4472619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구현기능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구현 기능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07716" y="441106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79219" y="836853"/>
            <a:ext cx="269484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과제명</a:t>
            </a:r>
            <a:endParaRPr lang="en-US" altLang="ko-KR" sz="24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연구목적</a:t>
            </a:r>
            <a:endParaRPr lang="en-US" altLang="ko-KR" sz="24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과제 수행 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및 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방법</a:t>
            </a:r>
            <a:endParaRPr lang="en-US" altLang="ko-KR" sz="24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기타사항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73506" y="63353"/>
            <a:ext cx="6133161" cy="1200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&gt;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 기능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초음파 센서와 비콘을 이용한 자율 주행 캐리어 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초음파 센서를 이용하여 장애물 자각한다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비콘을 이용하여 캐리어가 스스로 주행될 수 있도록 한다</a:t>
            </a:r>
          </a:p>
          <a:p>
            <a:pPr>
              <a:spcAft>
                <a:spcPts val="1000"/>
              </a:spcAft>
            </a:pP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자이로 센서를 이용한 주행 캐리어 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휴대폰 내의 자이로 센서를 이용하여 직관적인 주행이 가능하도록 한다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카메라를 통해 사용자가 캐리어의 관점을 확인하며 주행을 할 수 있도록 한다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.</a:t>
            </a:r>
          </a:p>
          <a:p>
            <a:pPr>
              <a:spcAft>
                <a:spcPts val="1000"/>
              </a:spcAft>
            </a:pPr>
            <a:endParaRPr lang="en-US" altLang="ko-KR" sz="24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음성인식을 이용한 주행 캐리어 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음성 인식을 하면 음성에 따라 캐리어가 주행 가능하도록 한다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. 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(ex&gt;"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수동모드로 돌려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" , "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자동모드로 돌려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", "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멈춰 스탑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" , "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경보 울려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")</a:t>
            </a:r>
          </a:p>
          <a:p>
            <a:pPr>
              <a:spcAft>
                <a:spcPts val="1000"/>
              </a:spcAft>
            </a:pPr>
            <a:endParaRPr lang="en-US" altLang="ko-KR" sz="24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도난 방지를 위한 안전 시스템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특정 모드에서 사용자로부터 일정 거리 이상 멀어지면 앱으로 알림이 가며 캐리어 자체 내의 소리가 난다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.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도난시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, GPS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로 캐리어위치 인식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실시간 좌표 확인 가능</a:t>
            </a:r>
          </a:p>
          <a:p>
            <a:pPr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가방까지의 거리 계산</a:t>
            </a:r>
          </a:p>
          <a:p>
            <a:pPr>
              <a:spcAft>
                <a:spcPts val="1000"/>
              </a:spcAft>
            </a:pP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778000" y="339864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&gt;연구 개발 배경</a:t>
            </a:r>
          </a:p>
          <a:p>
            <a:r>
              <a:rPr lang="ko-KR" altLang="en-US"/>
              <a:t>-  해외 여행자 수 증가로 인한 캐리어 사용 증가</a:t>
            </a:r>
          </a:p>
          <a:p>
            <a:r>
              <a:rPr lang="ko-KR" altLang="en-US"/>
              <a:t>-  여행을 가면 캐리어는 굉장히 무거운 짐</a:t>
            </a:r>
          </a:p>
          <a:p>
            <a:endParaRPr lang="ko-KR" altLang="en-US"/>
          </a:p>
          <a:p>
            <a:r>
              <a:rPr lang="ko-KR" altLang="en-US"/>
              <a:t>&gt;연구 개발 목표</a:t>
            </a:r>
          </a:p>
          <a:p>
            <a:r>
              <a:rPr lang="ko-KR" altLang="en-US"/>
              <a:t>- 캐리어 사용자들이 보다 스마트하고 편안한 사용감을 제공 받을 수 있도록 함.</a:t>
            </a:r>
          </a:p>
          <a:p>
            <a:r>
              <a:rPr lang="ko-KR" altLang="en-US"/>
              <a:t>- 캐리어를 보다 더 쉽고 효율적으로 관리 할 수 있도록 함.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059581" y="7145373"/>
            <a:ext cx="4659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Smart Autonomous Carriers using Arduino</a:t>
            </a:r>
          </a:p>
        </p:txBody>
      </p:sp>
    </p:spTree>
    <p:extLst>
      <p:ext uri="{BB962C8B-B14F-4D97-AF65-F5344CB8AC3E}">
        <p14:creationId xmlns:p14="http://schemas.microsoft.com/office/powerpoint/2010/main" val="30373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5800" y="51354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</a:p>
        </p:txBody>
      </p:sp>
    </p:spTree>
    <p:extLst>
      <p:ext uri="{BB962C8B-B14F-4D97-AF65-F5344CB8AC3E}">
        <p14:creationId xmlns:p14="http://schemas.microsoft.com/office/powerpoint/2010/main" val="257316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6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641033" y="1667959"/>
            <a:ext cx="2000250" cy="151198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72" y="2303228"/>
            <a:ext cx="2361626" cy="16911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010" y="1252529"/>
            <a:ext cx="1854151" cy="11714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043" y="1748543"/>
            <a:ext cx="1846524" cy="1350813"/>
          </a:xfrm>
          <a:prstGeom prst="rect">
            <a:avLst/>
          </a:prstGeom>
        </p:spPr>
      </p:pic>
      <p:sp>
        <p:nvSpPr>
          <p:cNvPr id="11" name="AutoShape 6" descr="갤럭시s8 png에 대한 이미지 검색결과"/>
          <p:cNvSpPr>
            <a:spLocks noChangeAspect="1" noChangeArrowheads="1"/>
          </p:cNvSpPr>
          <p:nvPr/>
        </p:nvSpPr>
        <p:spPr bwMode="auto">
          <a:xfrm>
            <a:off x="-438187" y="-415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311" y="4439532"/>
            <a:ext cx="1707413" cy="19329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824" y="5108177"/>
            <a:ext cx="2058624" cy="1236278"/>
          </a:xfrm>
          <a:prstGeom prst="rect">
            <a:avLst/>
          </a:prstGeom>
        </p:spPr>
      </p:pic>
      <p:pic>
        <p:nvPicPr>
          <p:cNvPr id="1034" name="Picture 10" descr="dc모터 드라이버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7" t="14581" r="13708" b="14618"/>
          <a:stretch/>
        </p:blipFill>
        <p:spPr bwMode="auto">
          <a:xfrm>
            <a:off x="9209695" y="3003238"/>
            <a:ext cx="1440516" cy="13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5453676" y="5021497"/>
            <a:ext cx="1665942" cy="14943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62923" y="1464928"/>
            <a:ext cx="15820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/>
              <a:t>블루투스 모듈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41033" y="4274198"/>
            <a:ext cx="2000250" cy="219339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051160" y="4094105"/>
            <a:ext cx="1167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갤럭시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S8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2153" y="4922356"/>
            <a:ext cx="2000250" cy="151198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87689" y="4741434"/>
            <a:ext cx="13491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mtClean="0"/>
              <a:t>WIFI </a:t>
            </a:r>
            <a:r>
              <a:rPr lang="ko-KR" altLang="en-US" smtClean="0"/>
              <a:t>모듈</a:t>
            </a: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37788" y="2080804"/>
            <a:ext cx="2451810" cy="219339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97494" y="1939207"/>
            <a:ext cx="15435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 smtClean="0"/>
              <a:t>아두이노</a:t>
            </a: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770278" y="985369"/>
            <a:ext cx="1997362" cy="14726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770278" y="3006040"/>
            <a:ext cx="1997362" cy="14726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770278" y="4965498"/>
            <a:ext cx="1997362" cy="147265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097457" y="800703"/>
            <a:ext cx="13514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모듈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21931" y="2817080"/>
            <a:ext cx="1872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DC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 드라이버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32079" y="4770001"/>
            <a:ext cx="908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DC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6696" y="4975227"/>
            <a:ext cx="15594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</a:t>
            </a:r>
            <a:r>
              <a:rPr lang="ko-KR" altLang="en-US" sz="1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</a:t>
            </a:r>
            <a:endParaRPr lang="en-US" altLang="ko-KR" sz="14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</a:p>
          <a:p>
            <a:pPr algn="ctr"/>
            <a:r>
              <a:rPr lang="en-US" altLang="ko-KR" sz="1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endParaRPr lang="ko-KR" altLang="en-US" sz="1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2700812" y="3313740"/>
            <a:ext cx="2637" cy="699779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3796303" y="2458023"/>
            <a:ext cx="1138560" cy="11311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7556002" y="2291917"/>
            <a:ext cx="1138560" cy="11311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7556002" y="3742367"/>
            <a:ext cx="1138560" cy="11311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9768959" y="4513619"/>
            <a:ext cx="0" cy="291307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6318262" y="4348605"/>
            <a:ext cx="0" cy="367429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5246496" y="197831"/>
            <a:ext cx="1997362" cy="127414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573675" y="13165"/>
            <a:ext cx="13514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/>
          <a:srcRect t="5446" b="14276"/>
          <a:stretch/>
        </p:blipFill>
        <p:spPr>
          <a:xfrm>
            <a:off x="5478028" y="346635"/>
            <a:ext cx="1549174" cy="1059180"/>
          </a:xfrm>
          <a:prstGeom prst="rect">
            <a:avLst/>
          </a:prstGeom>
        </p:spPr>
      </p:pic>
      <p:cxnSp>
        <p:nvCxnSpPr>
          <p:cNvPr id="58" name="직선 화살표 연결선 57"/>
          <p:cNvCxnSpPr/>
          <p:nvPr/>
        </p:nvCxnSpPr>
        <p:spPr>
          <a:xfrm flipV="1">
            <a:off x="6332927" y="1521049"/>
            <a:ext cx="0" cy="367429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507614" y="1838189"/>
            <a:ext cx="1410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감지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97814" y="4384721"/>
            <a:ext cx="58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867882" y="4494187"/>
            <a:ext cx="1410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 제어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85471" y="3352930"/>
            <a:ext cx="171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속도</a:t>
            </a:r>
            <a:r>
              <a:rPr lang="en-US" altLang="ko-KR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 제어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57684" y="1561793"/>
            <a:ext cx="104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3107" y="2082444"/>
            <a:ext cx="104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57505" y="3419283"/>
            <a:ext cx="1040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블루투스 통신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868245" y="5065897"/>
            <a:ext cx="1040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WIFI </a:t>
            </a:r>
            <a:r>
              <a:rPr lang="ko-KR" altLang="en-US" sz="16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ko-KR" altLang="en-US" sz="16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3796303" y="5526764"/>
            <a:ext cx="1138560" cy="11311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10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4106" name="Picture 10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31" y="691558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IF courtesy COWAROBOT.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63" y="1367435"/>
            <a:ext cx="8956954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65438" y="1631979"/>
            <a:ext cx="416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밴드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000" y="373807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스마트 밴드 착용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3675" y="4214698"/>
            <a:ext cx="644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</a:t>
            </a:r>
            <a:r>
              <a:rPr lang="ko-KR" altLang="en-US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ko-KR" altLang="en-US" sz="24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이상</a:t>
            </a:r>
            <a:r>
              <a:rPr lang="ko-KR" altLang="en-US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인하여 잘따라오지 않음</a:t>
            </a:r>
            <a:endParaRPr lang="ko-KR" altLang="en-US" sz="24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5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원호 3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98421" y="1678076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8421" y="2878405"/>
            <a:ext cx="53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초음파 센서를 손잡이에 부착하여 장애물 자각한다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카메라를 통해 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openCV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를 사용해 주인을 따라 가도록 주행을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98421" y="3950264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8421" y="4965927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휴대폰 내의 자이로 센서를 이용하여 직관적인 주행이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1620" y="3828348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 방지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위한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시스템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1620" y="4818291"/>
            <a:ext cx="566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사용자로부터 일정 거리 이상 멀어지면 앱으로 알림이 가며 캐리어 자체 내의 소리가 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실시간 좌표 확인 가능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가방까지의 거리 계산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원호 17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1621" y="1770409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1620" y="2819378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음성 인식을 하면 음성에 따라 캐리어가 주행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2399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0" y="1935817"/>
            <a:ext cx="5081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카메라 </a:t>
            </a:r>
            <a:r>
              <a:rPr lang="en-US" altLang="ko-KR" smtClean="0"/>
              <a:t>,</a:t>
            </a:r>
            <a:r>
              <a:rPr lang="ko-KR" altLang="en-US" smtClean="0"/>
              <a:t>자이로 센서 주행</a:t>
            </a:r>
            <a:endParaRPr lang="en-US" altLang="ko-KR" smtClean="0"/>
          </a:p>
          <a:p>
            <a:r>
              <a:rPr lang="ko-KR" altLang="en-US" smtClean="0"/>
              <a:t>비콘</a:t>
            </a:r>
            <a:r>
              <a:rPr lang="en-US" altLang="ko-KR" smtClean="0"/>
              <a:t>(</a:t>
            </a:r>
            <a:r>
              <a:rPr lang="ko-KR" altLang="en-US" smtClean="0"/>
              <a:t>가까움</a:t>
            </a:r>
            <a:r>
              <a:rPr lang="en-US" altLang="ko-KR" smtClean="0"/>
              <a:t>),GPS(</a:t>
            </a:r>
            <a:r>
              <a:rPr lang="ko-KR" altLang="en-US" smtClean="0"/>
              <a:t>멀때</a:t>
            </a:r>
            <a:r>
              <a:rPr lang="en-US" altLang="ko-KR" smtClean="0"/>
              <a:t>)</a:t>
            </a:r>
            <a:r>
              <a:rPr lang="ko-KR" altLang="en-US" smtClean="0"/>
              <a:t>로 따라다님</a:t>
            </a:r>
            <a:endParaRPr lang="en-US" altLang="ko-KR" smtClean="0"/>
          </a:p>
          <a:p>
            <a:r>
              <a:rPr lang="ko-KR" altLang="en-US" smtClean="0"/>
              <a:t>초음파로 장애물인식</a:t>
            </a:r>
            <a:endParaRPr lang="en-US" altLang="ko-KR" smtClean="0"/>
          </a:p>
          <a:p>
            <a:r>
              <a:rPr lang="ko-KR" altLang="en-US" smtClean="0"/>
              <a:t>음성인식 주행</a:t>
            </a:r>
            <a:endParaRPr lang="en-US" altLang="ko-KR" smtClean="0"/>
          </a:p>
          <a:p>
            <a:r>
              <a:rPr lang="ko-KR" altLang="en-US" smtClean="0"/>
              <a:t>도난시 </a:t>
            </a:r>
            <a:r>
              <a:rPr lang="en-US" altLang="ko-KR" smtClean="0"/>
              <a:t>GPS</a:t>
            </a:r>
            <a:r>
              <a:rPr lang="ko-KR" altLang="en-US" smtClean="0"/>
              <a:t>로 캐리어위치 인식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3349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2399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7024" y="1036258"/>
            <a:ext cx="474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1225" y="5397025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거리가 멀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주인을 따라다니도록 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3353" y="5426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거리가 가까울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주인을 따라다니도록 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실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/>
          <a:stretch/>
        </p:blipFill>
        <p:spPr bwMode="auto">
          <a:xfrm>
            <a:off x="1114197" y="2280928"/>
            <a:ext cx="4554311" cy="24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바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280929"/>
            <a:ext cx="3951288" cy="24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2399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8432" y="1038150"/>
            <a:ext cx="36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7675" y="5657699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실시간으로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직접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90" y="1900816"/>
            <a:ext cx="5775435" cy="3246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2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833</Words>
  <Application>Microsoft Office PowerPoint</Application>
  <PresentationFormat>와이드스크린</PresentationFormat>
  <Paragraphs>218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나눔스퀘어</vt:lpstr>
      <vt:lpstr>맑은 고딕 Semilight</vt:lpstr>
      <vt:lpstr>맑은 고딕</vt:lpstr>
      <vt:lpstr>HY나무L</vt:lpstr>
      <vt:lpstr>Microsoft JhengHei UI Light</vt:lpstr>
      <vt:lpstr>나눔바른고딕 UltraLight</vt:lpstr>
      <vt:lpstr>나눔바른고딕 Light</vt:lpstr>
      <vt:lpstr>나눔스퀘어 ExtraBold</vt:lpstr>
      <vt:lpstr>08서울남산체 L</vt:lpstr>
      <vt:lpstr>나눔스퀘어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119</cp:revision>
  <dcterms:created xsi:type="dcterms:W3CDTF">2017-09-24T09:27:15Z</dcterms:created>
  <dcterms:modified xsi:type="dcterms:W3CDTF">2017-12-19T10:14:44Z</dcterms:modified>
</cp:coreProperties>
</file>